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b="1" dirty="0" smtClean="0"/>
              <a:t>A számítógép felépítése és részei</a:t>
            </a:r>
            <a:endParaRPr lang="hu-HU" b="1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Készítette: Molnár Károly</a:t>
            </a:r>
            <a:endParaRPr lang="hu-HU" dirty="0"/>
          </a:p>
        </p:txBody>
      </p:sp>
      <p:pic>
        <p:nvPicPr>
          <p:cNvPr id="2050" name="Picture 2" descr="Desktop Computer Icon Computer Transparent PNG &amp;amp; SVG V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443" y="4074161"/>
            <a:ext cx="1396942" cy="139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88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5000">
        <p14:pan dir="u"/>
      </p:transition>
    </mc:Choice>
    <mc:Fallback xmlns="">
      <p:transition spd="slow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Alapgép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u-HU" sz="2800" dirty="0" smtClean="0"/>
              <a:t>Számítógép </a:t>
            </a:r>
            <a:r>
              <a:rPr lang="hu-HU" sz="2800" dirty="0"/>
              <a:t>elektronikus </a:t>
            </a:r>
            <a:r>
              <a:rPr lang="hu-HU" sz="2800" dirty="0" smtClean="0"/>
              <a:t>elemeit </a:t>
            </a:r>
            <a:r>
              <a:rPr lang="hu-HU" sz="2800" dirty="0"/>
              <a:t>az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alaplapra</a:t>
            </a:r>
            <a:r>
              <a:rPr lang="hu-HU" sz="2800" dirty="0"/>
              <a:t> vagy </a:t>
            </a:r>
            <a:r>
              <a:rPr lang="hu-HU" sz="2800" dirty="0" smtClean="0"/>
              <a:t>alapkártyára építik.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hangkártya</a:t>
            </a:r>
            <a:r>
              <a:rPr lang="hu-HU" sz="2800" dirty="0"/>
              <a:t> egy számítógép–bővítőkártya</a:t>
            </a:r>
            <a:r>
              <a:rPr lang="hu-HU" sz="2800" dirty="0" smtClean="0"/>
              <a:t>,</a:t>
            </a:r>
          </a:p>
          <a:p>
            <a:pPr marL="0" indent="0">
              <a:buNone/>
            </a:pPr>
            <a:r>
              <a:rPr lang="hu-HU" sz="2800" dirty="0" smtClean="0"/>
              <a:t> </a:t>
            </a:r>
            <a:r>
              <a:rPr lang="hu-HU" sz="2800" dirty="0"/>
              <a:t>ami </a:t>
            </a:r>
            <a:r>
              <a:rPr lang="hu-HU" sz="2800" dirty="0" smtClean="0"/>
              <a:t>audio </a:t>
            </a:r>
            <a:r>
              <a:rPr lang="hu-HU" sz="2800" dirty="0"/>
              <a:t>jeleket fogad és ad </a:t>
            </a:r>
            <a:r>
              <a:rPr lang="hu-HU" sz="2800" dirty="0" smtClean="0"/>
              <a:t>ki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videókártya</a:t>
            </a:r>
            <a:r>
              <a:rPr lang="hu-HU" sz="2800" dirty="0"/>
              <a:t> </a:t>
            </a:r>
            <a:r>
              <a:rPr lang="hu-HU" sz="2800" dirty="0" smtClean="0"/>
              <a:t>a </a:t>
            </a:r>
            <a:r>
              <a:rPr lang="hu-HU" sz="2800" dirty="0"/>
              <a:t>számítógép </a:t>
            </a:r>
            <a:r>
              <a:rPr lang="hu-HU" sz="2800" dirty="0" smtClean="0"/>
              <a:t>megjelenítésért</a:t>
            </a:r>
          </a:p>
          <a:p>
            <a:pPr marL="0" indent="0">
              <a:buNone/>
            </a:pPr>
            <a:r>
              <a:rPr lang="hu-HU" sz="2800" dirty="0" smtClean="0"/>
              <a:t> </a:t>
            </a:r>
            <a:r>
              <a:rPr lang="hu-HU" sz="2800" dirty="0"/>
              <a:t>felelős fő alkotórésze.</a:t>
            </a:r>
            <a:endParaRPr lang="hu-HU" sz="2800" dirty="0" smtClean="0"/>
          </a:p>
        </p:txBody>
      </p:sp>
      <p:pic>
        <p:nvPicPr>
          <p:cNvPr id="1026" name="Picture 2" descr="Asus Xonar SE 5.1 PCIe Hangkártya - BestMark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727" y="4984571"/>
            <a:ext cx="1689267" cy="113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aplap – Wikipéd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08" y="3087237"/>
            <a:ext cx="2177702" cy="166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SI GeForce RTX 3090 VENTUS 3X 24G OC - Videokártya | Alza.h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817" y="4753179"/>
            <a:ext cx="1308846" cy="130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345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0000">
        <p14:warp dir="in"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ntel Core i5-3470 3.2GHz (s1155) Processzor - Tray (195852) - eMAG.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508" y="2582366"/>
            <a:ext cx="1844462" cy="184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776427" y="832817"/>
            <a:ext cx="10628038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P</a:t>
            </a:r>
            <a:r>
              <a:rPr lang="hu-HU" sz="2800" u="sng" dirty="0" smtClean="0">
                <a:solidFill>
                  <a:schemeClr val="accent4">
                    <a:lumMod val="75000"/>
                  </a:schemeClr>
                </a:solidFill>
              </a:rPr>
              <a:t>rocesszor</a:t>
            </a:r>
            <a:r>
              <a:rPr lang="hu-HU" sz="2800" dirty="0" smtClean="0">
                <a:solidFill>
                  <a:schemeClr val="accent3"/>
                </a:solidFill>
              </a:rPr>
              <a:t> </a:t>
            </a:r>
            <a:r>
              <a:rPr lang="hu-HU" sz="2800" dirty="0"/>
              <a:t>ill. mikroprocesszor, a számítógép „agya</a:t>
            </a:r>
            <a:r>
              <a:rPr lang="hu-HU" sz="2800" dirty="0" smtClean="0"/>
              <a:t>”, azon </a:t>
            </a:r>
            <a:r>
              <a:rPr lang="hu-HU" sz="2800" dirty="0"/>
              <a:t>egysége</a:t>
            </a:r>
            <a:r>
              <a:rPr lang="hu-HU" sz="2800" dirty="0" smtClean="0"/>
              <a:t>,</a:t>
            </a:r>
          </a:p>
          <a:p>
            <a:r>
              <a:rPr lang="hu-HU" sz="2800" dirty="0" smtClean="0"/>
              <a:t> </a:t>
            </a:r>
            <a:r>
              <a:rPr lang="hu-HU" sz="2800" dirty="0"/>
              <a:t>amely az utasítások </a:t>
            </a:r>
            <a:r>
              <a:rPr lang="hu-HU" sz="2800" dirty="0" smtClean="0"/>
              <a:t>értelmezését </a:t>
            </a:r>
            <a:r>
              <a:rPr lang="hu-HU" sz="2800" dirty="0"/>
              <a:t>és </a:t>
            </a:r>
            <a:r>
              <a:rPr lang="hu-HU" sz="2800" dirty="0" smtClean="0"/>
              <a:t>végrehajtását </a:t>
            </a:r>
            <a:r>
              <a:rPr lang="hu-HU" sz="2800" dirty="0" err="1" smtClean="0"/>
              <a:t>vezérli</a:t>
            </a:r>
            <a:endParaRPr lang="hu-HU" sz="2800" dirty="0" smtClean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hu-HU" sz="2400" u="sng" dirty="0" smtClean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lang="hu-H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2800" dirty="0"/>
              <a:t>A közvetlen elérésű memória a </a:t>
            </a:r>
            <a:r>
              <a:rPr lang="hu-HU" sz="2800" dirty="0">
                <a:solidFill>
                  <a:schemeClr val="accent4">
                    <a:lumMod val="75000"/>
                  </a:schemeClr>
                </a:solidFill>
              </a:rPr>
              <a:t>CPU</a:t>
            </a:r>
            <a:r>
              <a:rPr lang="hu-HU" sz="2800" dirty="0"/>
              <a:t> által éppen használt </a:t>
            </a:r>
          </a:p>
          <a:p>
            <a:r>
              <a:rPr lang="hu-HU" sz="2800" dirty="0"/>
              <a:t>adatok és </a:t>
            </a:r>
            <a:r>
              <a:rPr lang="hu-HU" sz="2800" dirty="0" smtClean="0"/>
              <a:t>programok átmeneti </a:t>
            </a:r>
            <a:r>
              <a:rPr lang="hu-HU" sz="2800" dirty="0"/>
              <a:t>tárolója. A </a:t>
            </a:r>
            <a:r>
              <a:rPr lang="hu-HU" sz="2800" dirty="0">
                <a:solidFill>
                  <a:schemeClr val="accent4">
                    <a:lumMod val="75000"/>
                  </a:schemeClr>
                </a:solidFill>
              </a:rPr>
              <a:t>RAM</a:t>
            </a:r>
            <a:r>
              <a:rPr lang="hu-HU" sz="2800" dirty="0"/>
              <a:t> egy "felejtő” memória, ami </a:t>
            </a:r>
          </a:p>
          <a:p>
            <a:r>
              <a:rPr lang="hu-HU" sz="2800" dirty="0"/>
              <a:t>azt jelenti, hogy tartalma a számítógép kikapcsolásakor törlődik.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dirty="0" smtClean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tápegység</a:t>
            </a:r>
            <a:r>
              <a:rPr lang="hu-HU" sz="2800" dirty="0"/>
              <a:t> olyan készülék, amely az elektromos hálózat </a:t>
            </a:r>
            <a:endParaRPr lang="hu-HU" sz="2800" dirty="0" smtClean="0"/>
          </a:p>
          <a:p>
            <a:r>
              <a:rPr lang="hu-HU" sz="2800" dirty="0" smtClean="0"/>
              <a:t>energiáját </a:t>
            </a:r>
            <a:r>
              <a:rPr lang="hu-HU" sz="2800" dirty="0"/>
              <a:t>a </a:t>
            </a:r>
            <a:r>
              <a:rPr lang="hu-HU" sz="2800" dirty="0" smtClean="0"/>
              <a:t>rácsatlakoztatni </a:t>
            </a:r>
            <a:r>
              <a:rPr lang="hu-HU" sz="2800" dirty="0"/>
              <a:t>kívánt eszköz </a:t>
            </a:r>
            <a:r>
              <a:rPr lang="hu-HU" sz="2800" dirty="0" smtClean="0"/>
              <a:t>által</a:t>
            </a:r>
          </a:p>
          <a:p>
            <a:r>
              <a:rPr lang="hu-HU" sz="2800" dirty="0" smtClean="0"/>
              <a:t>kívánt </a:t>
            </a:r>
            <a:r>
              <a:rPr lang="hu-HU" sz="2800" dirty="0"/>
              <a:t>feszültségűre </a:t>
            </a:r>
            <a:r>
              <a:rPr lang="hu-HU" sz="2800" dirty="0" smtClean="0"/>
              <a:t>alakítja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hu-HU" sz="2800" dirty="0" smtClean="0"/>
              <a:t>A </a:t>
            </a:r>
            <a:r>
              <a:rPr lang="hu-HU" sz="2800" u="sng" dirty="0" smtClean="0">
                <a:solidFill>
                  <a:schemeClr val="accent4">
                    <a:lumMod val="75000"/>
                  </a:schemeClr>
                </a:solidFill>
              </a:rPr>
              <a:t>ventilátor</a:t>
            </a:r>
            <a:r>
              <a:rPr lang="hu-HU" sz="2800" dirty="0" smtClean="0"/>
              <a:t> a keletkező </a:t>
            </a:r>
          </a:p>
          <a:p>
            <a:r>
              <a:rPr lang="hu-HU" sz="2800" dirty="0" smtClean="0"/>
              <a:t>Hőt vezeti el a az </a:t>
            </a:r>
          </a:p>
          <a:p>
            <a:r>
              <a:rPr lang="hu-HU" sz="2800" dirty="0" smtClean="0"/>
              <a:t>alkatrészekről</a:t>
            </a:r>
            <a:endParaRPr lang="hu-HU" sz="2800" dirty="0"/>
          </a:p>
        </p:txBody>
      </p:sp>
      <p:pic>
        <p:nvPicPr>
          <p:cNvPr id="2052" name="Picture 4" descr="Kingston 8GB/2400MHz DDR4 Value memória (KVR24N17S8/8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35" y="4275604"/>
            <a:ext cx="2856002" cy="178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hieftec GPA-450S8 iArena 450W ATX tápegysé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27" y="4192972"/>
            <a:ext cx="2687108" cy="18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09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0">
        <p14:flash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Bemeneti perifériák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u-HU" dirty="0"/>
              <a:t>A </a:t>
            </a: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számítógépes egér</a:t>
            </a:r>
            <a:r>
              <a:rPr lang="hu-HU" dirty="0"/>
              <a:t> </a:t>
            </a:r>
            <a:r>
              <a:rPr lang="hu-HU" dirty="0" smtClean="0"/>
              <a:t>kézi </a:t>
            </a:r>
            <a:r>
              <a:rPr lang="hu-HU" dirty="0"/>
              <a:t>mutatóeszköz </a:t>
            </a:r>
            <a:r>
              <a:rPr lang="hu-HU" dirty="0" smtClean="0"/>
              <a:t>egy </a:t>
            </a:r>
            <a:r>
              <a:rPr lang="hu-HU" dirty="0"/>
              <a:t>kis, </a:t>
            </a:r>
            <a:r>
              <a:rPr lang="hu-HU" dirty="0" smtClean="0"/>
              <a:t>kézhez álló </a:t>
            </a:r>
            <a:r>
              <a:rPr lang="hu-HU" dirty="0"/>
              <a:t>tárgy egy vagy több gombbal. Az egér belsejében található érzékelő felismeri és továbbítja a számítógép felé az egér </a:t>
            </a:r>
            <a:r>
              <a:rPr lang="hu-HU" dirty="0" smtClean="0"/>
              <a:t>mozgását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u-HU" dirty="0"/>
              <a:t>az írógép mintájára kialakított 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számítógépes </a:t>
            </a:r>
            <a:r>
              <a:rPr lang="hu-HU" dirty="0"/>
              <a:t>beviteli eszköz. 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A </a:t>
            </a: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billentyűzet</a:t>
            </a:r>
            <a:r>
              <a:rPr lang="hu-HU" dirty="0"/>
              <a:t> az írott szöveg </a:t>
            </a:r>
            <a:endParaRPr lang="hu-HU" dirty="0" smtClean="0"/>
          </a:p>
          <a:p>
            <a:pPr marL="0" indent="0">
              <a:buNone/>
            </a:pPr>
            <a:r>
              <a:rPr lang="hu-HU" dirty="0" smtClean="0"/>
              <a:t>bevitelére </a:t>
            </a:r>
            <a:r>
              <a:rPr lang="hu-HU" dirty="0"/>
              <a:t>szolgál, </a:t>
            </a:r>
          </a:p>
        </p:txBody>
      </p:sp>
      <p:pic>
        <p:nvPicPr>
          <p:cNvPr id="2050" name="Picture 2" descr="Genius Scorpion K215 (3131047410) vásárlás, olcsó Genius Scorpion K215  (3131047410) árak, Genius Billentyűzet akció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280" y="3371672"/>
            <a:ext cx="3304117" cy="168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enius DX-110 PS/2 Egér már 1 070 Ft-tó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480" y="3738381"/>
            <a:ext cx="1955800" cy="21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2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30000">
        <p14:warp dir="in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999529" y="1024467"/>
            <a:ext cx="8431026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mikrofon</a:t>
            </a:r>
            <a:r>
              <a:rPr lang="hu-HU" sz="2800" dirty="0"/>
              <a:t> egy elektroakusztikai átalakító. Célja a fizikai </a:t>
            </a:r>
            <a:endParaRPr lang="hu-HU" sz="2800" dirty="0" smtClean="0"/>
          </a:p>
          <a:p>
            <a:r>
              <a:rPr lang="hu-HU" sz="2800" dirty="0" smtClean="0"/>
              <a:t>közegben </a:t>
            </a:r>
            <a:r>
              <a:rPr lang="hu-HU" sz="2800" dirty="0"/>
              <a:t>(pl. levegőben) </a:t>
            </a:r>
            <a:r>
              <a:rPr lang="hu-HU" sz="2800" dirty="0" smtClean="0"/>
              <a:t>terjedő hangrezgések átalakítása</a:t>
            </a:r>
          </a:p>
          <a:p>
            <a:r>
              <a:rPr lang="hu-HU" sz="2800" dirty="0" smtClean="0"/>
              <a:t> </a:t>
            </a:r>
            <a:r>
              <a:rPr lang="hu-HU" sz="2800" dirty="0"/>
              <a:t>elektromos jellé. </a:t>
            </a:r>
            <a:endParaRPr lang="hu-HU" sz="28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lapolvasó</a:t>
            </a:r>
            <a:r>
              <a:rPr lang="hu-HU" sz="2800" dirty="0"/>
              <a:t> vagy szkenner a számítógép olyan </a:t>
            </a:r>
            <a:endParaRPr lang="hu-HU" sz="2800" dirty="0" smtClean="0"/>
          </a:p>
          <a:p>
            <a:r>
              <a:rPr lang="hu-HU" sz="2800" dirty="0" smtClean="0"/>
              <a:t>külső </a:t>
            </a:r>
            <a:r>
              <a:rPr lang="hu-HU" sz="2800" dirty="0"/>
              <a:t>berendezése, mely szöveg képként való </a:t>
            </a:r>
            <a:endParaRPr lang="hu-HU" sz="2800" dirty="0" smtClean="0"/>
          </a:p>
          <a:p>
            <a:r>
              <a:rPr lang="hu-HU" sz="2800" dirty="0" smtClean="0"/>
              <a:t>beolvasására</a:t>
            </a:r>
            <a:r>
              <a:rPr lang="hu-HU" sz="2800" dirty="0"/>
              <a:t>, képek digitalizálására, </a:t>
            </a:r>
            <a:r>
              <a:rPr lang="hu-HU" sz="2800" dirty="0" smtClean="0"/>
              <a:t>számítógépbe</a:t>
            </a:r>
          </a:p>
          <a:p>
            <a:r>
              <a:rPr lang="hu-HU" sz="2800" dirty="0" smtClean="0"/>
              <a:t>való </a:t>
            </a:r>
            <a:r>
              <a:rPr lang="hu-HU" sz="2800" dirty="0"/>
              <a:t>bevitelére szolgál</a:t>
            </a:r>
            <a:r>
              <a:rPr lang="hu-HU" sz="2800" dirty="0" smtClean="0"/>
              <a:t>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webkamera</a:t>
            </a:r>
            <a:r>
              <a:rPr lang="hu-HU" sz="2800" dirty="0"/>
              <a:t> internetkapcsolattal </a:t>
            </a:r>
            <a:endParaRPr lang="hu-HU" sz="2800" dirty="0" smtClean="0"/>
          </a:p>
          <a:p>
            <a:r>
              <a:rPr lang="hu-HU" sz="2800" dirty="0" smtClean="0"/>
              <a:t>rendelkező </a:t>
            </a:r>
            <a:r>
              <a:rPr lang="hu-HU" sz="2800" dirty="0"/>
              <a:t>számítógépekhez kapcsolt kis </a:t>
            </a:r>
            <a:endParaRPr lang="hu-HU" sz="2800" dirty="0" smtClean="0"/>
          </a:p>
          <a:p>
            <a:r>
              <a:rPr lang="hu-HU" sz="2800" dirty="0" smtClean="0"/>
              <a:t>videókamera</a:t>
            </a:r>
            <a:r>
              <a:rPr lang="hu-HU" sz="2800" dirty="0"/>
              <a:t>, melynek képét akár </a:t>
            </a:r>
            <a:r>
              <a:rPr lang="hu-HU" sz="2800" dirty="0" smtClean="0"/>
              <a:t>más</a:t>
            </a:r>
          </a:p>
          <a:p>
            <a:r>
              <a:rPr lang="hu-HU" sz="2800" dirty="0" smtClean="0"/>
              <a:t> </a:t>
            </a:r>
            <a:r>
              <a:rPr lang="hu-HU" sz="2800" dirty="0"/>
              <a:t>internetezők is nézhetik. </a:t>
            </a:r>
            <a:endParaRPr lang="hu-HU" sz="2800" dirty="0" smtClean="0"/>
          </a:p>
          <a:p>
            <a:endParaRPr lang="hu-HU" dirty="0"/>
          </a:p>
        </p:txBody>
      </p:sp>
      <p:pic>
        <p:nvPicPr>
          <p:cNvPr id="3074" name="Picture 2" descr="HyperX QuadCast - Mikrofon | Alza.h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840" y="676856"/>
            <a:ext cx="1895552" cy="1895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 lapolvasó, azaz a szkenner - TonerKlini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7664" y="2572408"/>
            <a:ext cx="2958407" cy="17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XIAOMI IMILAB W88S Full HD webkamera - Media Markt online vásárlá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6868" y="4132921"/>
            <a:ext cx="2208934" cy="164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8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0">
        <p14:flash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669" y="2365341"/>
            <a:ext cx="2727873" cy="1955833"/>
          </a:xfrm>
          <a:prstGeom prst="rect">
            <a:avLst/>
          </a:prstGeom>
        </p:spPr>
      </p:pic>
      <p:sp>
        <p:nvSpPr>
          <p:cNvPr id="4" name="Szövegdoboz 3"/>
          <p:cNvSpPr txBox="1"/>
          <p:nvPr/>
        </p:nvSpPr>
        <p:spPr>
          <a:xfrm>
            <a:off x="831273" y="2365341"/>
            <a:ext cx="7328225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digitális rajztábla </a:t>
            </a:r>
            <a:r>
              <a:rPr lang="hu-HU" sz="2800" dirty="0" smtClean="0"/>
              <a:t>egy </a:t>
            </a:r>
            <a:r>
              <a:rPr lang="hu-HU" sz="2800" dirty="0"/>
              <a:t>adatbeviteli eszköz, </a:t>
            </a:r>
            <a:r>
              <a:rPr lang="hu-HU" sz="2800" dirty="0" smtClean="0"/>
              <a:t>amely</a:t>
            </a:r>
          </a:p>
          <a:p>
            <a:r>
              <a:rPr lang="hu-HU" sz="2800" dirty="0" smtClean="0"/>
              <a:t> </a:t>
            </a:r>
            <a:r>
              <a:rPr lang="hu-HU" sz="2800" dirty="0"/>
              <a:t>lehetővé teszi, hogy az ember közvetlenül, </a:t>
            </a:r>
            <a:endParaRPr lang="hu-HU" sz="2800" dirty="0" smtClean="0"/>
          </a:p>
          <a:p>
            <a:r>
              <a:rPr lang="hu-HU" sz="2800" dirty="0" smtClean="0"/>
              <a:t>kézzel </a:t>
            </a:r>
            <a:r>
              <a:rPr lang="hu-HU" sz="2800" dirty="0"/>
              <a:t>vigyen be adatokat a számítógépbe úgy</a:t>
            </a:r>
            <a:r>
              <a:rPr lang="hu-HU" sz="2800" dirty="0" smtClean="0"/>
              <a:t>,</a:t>
            </a:r>
          </a:p>
          <a:p>
            <a:r>
              <a:rPr lang="hu-HU" sz="2800" dirty="0" smtClean="0"/>
              <a:t> </a:t>
            </a:r>
            <a:r>
              <a:rPr lang="hu-HU" sz="2800" dirty="0"/>
              <a:t>ahogy a papírra ír vagy rajzol. </a:t>
            </a:r>
            <a:endParaRPr lang="hu-HU" sz="2800" dirty="0" smtClean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6104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30000">
        <p:dissolve/>
      </p:transition>
    </mc:Choice>
    <mc:Fallback xmlns="">
      <p:transition spd="slow" advClick="0" advTm="30000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Kimeneti perifériák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hu-HU" dirty="0"/>
              <a:t>A </a:t>
            </a: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nyomtató</a:t>
            </a:r>
            <a:r>
              <a:rPr lang="hu-HU" dirty="0"/>
              <a:t>, olyan hardver, kimeneti </a:t>
            </a:r>
            <a:r>
              <a:rPr lang="hu-HU" dirty="0" smtClean="0"/>
              <a:t>periféria, mely </a:t>
            </a:r>
            <a:r>
              <a:rPr lang="hu-HU" dirty="0"/>
              <a:t>arra használható, hogy a digitális adatokat </a:t>
            </a:r>
            <a:r>
              <a:rPr lang="hu-HU" dirty="0" smtClean="0"/>
              <a:t>megjelenítse </a:t>
            </a:r>
            <a:r>
              <a:rPr lang="hu-HU" dirty="0"/>
              <a:t>látható </a:t>
            </a:r>
            <a:r>
              <a:rPr lang="hu-HU" dirty="0" smtClean="0"/>
              <a:t>formában, általában </a:t>
            </a:r>
            <a:r>
              <a:rPr lang="hu-HU" dirty="0"/>
              <a:t>papíron</a:t>
            </a:r>
            <a:r>
              <a:rPr lang="hu-HU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u-HU" dirty="0"/>
              <a:t>A </a:t>
            </a: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plotter</a:t>
            </a:r>
            <a:r>
              <a:rPr lang="hu-HU" dirty="0">
                <a:solidFill>
                  <a:schemeClr val="accent3"/>
                </a:solidFill>
              </a:rPr>
              <a:t> </a:t>
            </a:r>
            <a:r>
              <a:rPr lang="hu-HU" dirty="0"/>
              <a:t>termel vektorgrafika rajzok. A plotterek vonalakat rajzolnak a papírra a toll, vagy egyes alkalmazásokban késsel vágjon le egy anyagot </a:t>
            </a:r>
            <a:r>
              <a:rPr lang="hu-HU" dirty="0" err="1"/>
              <a:t>vinil</a:t>
            </a:r>
            <a:r>
              <a:rPr lang="hu-HU" dirty="0"/>
              <a:t> vagy Bőr. Ez utóbbi esetben néha a vágó </a:t>
            </a:r>
            <a:r>
              <a:rPr lang="hu-HU" dirty="0" smtClean="0"/>
              <a:t>plotter.</a:t>
            </a:r>
            <a:endParaRPr lang="hu-HU" dirty="0"/>
          </a:p>
        </p:txBody>
      </p:sp>
      <p:pic>
        <p:nvPicPr>
          <p:cNvPr id="4" name="Picture 4" descr="Canon PIXMA MG2550S Tintasugaras multifunkciós nyomtató | Euronics Műszaki  Webáruhá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461" y="4383264"/>
            <a:ext cx="3480665" cy="1763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168" y="4549600"/>
            <a:ext cx="2516261" cy="159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8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30000">
        <p14:warp dir="in"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uy 28 Inch UHD Computer Monitor Dual View | Samsung 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755" y="1876827"/>
            <a:ext cx="2483139" cy="198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739833" y="1361438"/>
            <a:ext cx="10476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dirty="0"/>
              <a:t>A </a:t>
            </a: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monitor</a:t>
            </a:r>
            <a:r>
              <a:rPr lang="hu-HU" dirty="0">
                <a:solidFill>
                  <a:schemeClr val="accent3"/>
                </a:solidFill>
              </a:rPr>
              <a:t> </a:t>
            </a:r>
            <a:r>
              <a:rPr lang="hu-HU" dirty="0"/>
              <a:t>a számítógép megjelenítő perifériája. A monitort VGA, DVI, HDMI vagy </a:t>
            </a:r>
            <a:r>
              <a:rPr lang="hu-HU" dirty="0" smtClean="0"/>
              <a:t>Display Port </a:t>
            </a:r>
            <a:r>
              <a:rPr lang="hu-HU" dirty="0"/>
              <a:t>monitorkábel </a:t>
            </a:r>
            <a:endParaRPr lang="hu-HU" dirty="0" smtClean="0"/>
          </a:p>
          <a:p>
            <a:r>
              <a:rPr lang="hu-HU" dirty="0" smtClean="0"/>
              <a:t>köti </a:t>
            </a:r>
            <a:r>
              <a:rPr lang="hu-HU" dirty="0"/>
              <a:t>össze a videóadapterrel, mely utasításai alapján jeleníti meg a kívánt képet</a:t>
            </a:r>
            <a:r>
              <a:rPr lang="hu-HU" dirty="0" smtClean="0"/>
              <a:t>. </a:t>
            </a:r>
          </a:p>
        </p:txBody>
      </p:sp>
      <p:pic>
        <p:nvPicPr>
          <p:cNvPr id="6148" name="Picture 4" descr="Tracer City 2.1 hangfal - Barna - BestMark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91" y="4378727"/>
            <a:ext cx="2322022" cy="174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/>
          <p:cNvSpPr txBox="1"/>
          <p:nvPr/>
        </p:nvSpPr>
        <p:spPr>
          <a:xfrm>
            <a:off x="739833" y="4013999"/>
            <a:ext cx="10370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u-HU" u="sng" dirty="0">
                <a:solidFill>
                  <a:schemeClr val="accent4">
                    <a:lumMod val="75000"/>
                  </a:schemeClr>
                </a:solidFill>
              </a:rPr>
              <a:t>Hangszórónak</a:t>
            </a:r>
            <a:r>
              <a:rPr lang="hu-HU" dirty="0">
                <a:solidFill>
                  <a:schemeClr val="accent3"/>
                </a:solidFill>
              </a:rPr>
              <a:t> </a:t>
            </a:r>
            <a:r>
              <a:rPr lang="hu-HU" dirty="0"/>
              <a:t>nevezzük azokat az elektronikai eszközöket, amelyek </a:t>
            </a:r>
            <a:r>
              <a:rPr lang="hu-HU" dirty="0" err="1" smtClean="0"/>
              <a:t>elektromosjelet</a:t>
            </a:r>
            <a:r>
              <a:rPr lang="hu-HU" dirty="0" smtClean="0"/>
              <a:t> </a:t>
            </a:r>
            <a:r>
              <a:rPr lang="hu-HU" dirty="0"/>
              <a:t>hallható hanggá </a:t>
            </a:r>
            <a:r>
              <a:rPr lang="hu-HU" dirty="0" smtClean="0"/>
              <a:t>alakítanak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964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30000">
        <p14:flash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b="1" dirty="0" smtClean="0"/>
              <a:t>Hálózati eszközök</a:t>
            </a:r>
            <a:endParaRPr lang="hu-HU" b="1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1295401" y="2556931"/>
            <a:ext cx="9843654" cy="356123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modem</a:t>
            </a:r>
            <a:r>
              <a:rPr lang="hu-HU" sz="2800" dirty="0">
                <a:solidFill>
                  <a:schemeClr val="accent3"/>
                </a:solidFill>
              </a:rPr>
              <a:t> </a:t>
            </a:r>
            <a:r>
              <a:rPr lang="hu-HU" sz="2800" dirty="0" smtClean="0"/>
              <a:t>egy </a:t>
            </a:r>
            <a:r>
              <a:rPr lang="hu-HU" sz="2800" dirty="0"/>
              <a:t>olyan berendezés, ami egy vivőhullám modulációjával a digitális jelet analóg információvá, illetve a másik oldalon ennek demodulációjával újra digitális információvá alakítja. Az eljárás célja, hogy a digitális adatot analóg módon átvihetővé tegye</a:t>
            </a:r>
            <a:r>
              <a:rPr lang="hu-HU" sz="2800" dirty="0" smtClean="0"/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hu-HU" sz="2800" dirty="0"/>
              <a:t>A </a:t>
            </a:r>
            <a:r>
              <a:rPr lang="hu-HU" sz="2800" u="sng" dirty="0">
                <a:solidFill>
                  <a:schemeClr val="accent4">
                    <a:lumMod val="75000"/>
                  </a:schemeClr>
                </a:solidFill>
              </a:rPr>
              <a:t>hálózati</a:t>
            </a:r>
            <a:r>
              <a:rPr lang="hu-HU" sz="2800" dirty="0">
                <a:solidFill>
                  <a:schemeClr val="accent3"/>
                </a:solidFill>
              </a:rPr>
              <a:t> </a:t>
            </a:r>
            <a:r>
              <a:rPr lang="hu-HU" sz="2800" dirty="0"/>
              <a:t>kártya a számítógépek </a:t>
            </a:r>
            <a:r>
              <a:rPr lang="hu-HU" sz="2800" dirty="0" smtClean="0"/>
              <a:t>hálózatra </a:t>
            </a:r>
            <a:r>
              <a:rPr lang="hu-HU" sz="2800" dirty="0"/>
              <a:t>kapcsolódását és az azon </a:t>
            </a:r>
            <a:r>
              <a:rPr lang="hu-HU" sz="2800" dirty="0" smtClean="0"/>
              <a:t>történő kommunikációját </a:t>
            </a:r>
            <a:r>
              <a:rPr lang="hu-HU" sz="2800" dirty="0"/>
              <a:t>lehetővé tevő bővítőkártya. </a:t>
            </a:r>
            <a:endParaRPr lang="hu-HU" sz="2800" dirty="0" smtClean="0"/>
          </a:p>
          <a:p>
            <a:pPr marL="0" indent="0">
              <a:buNone/>
            </a:pPr>
            <a:r>
              <a:rPr lang="hu-HU" sz="2800" u="sng" dirty="0" smtClean="0"/>
              <a:t>Manapság </a:t>
            </a:r>
            <a:r>
              <a:rPr lang="hu-HU" sz="2800" u="sng" dirty="0"/>
              <a:t>már az alaplapok többsége </a:t>
            </a:r>
            <a:r>
              <a:rPr lang="hu-HU" sz="2800" u="sng" dirty="0" smtClean="0"/>
              <a:t>integrált formában tartalmazza</a:t>
            </a:r>
            <a:r>
              <a:rPr lang="hu-HU" sz="2800" u="sng" dirty="0"/>
              <a:t>.</a:t>
            </a:r>
          </a:p>
        </p:txBody>
      </p:sp>
      <p:pic>
        <p:nvPicPr>
          <p:cNvPr id="7172" name="Picture 4" descr="Intel Gigabit Pro/1000 CT Desktop PCI-E Adapter - bulk hálózati kártya -  BestMark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23" y="885329"/>
            <a:ext cx="2866952" cy="134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What is a Modem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1" y="623087"/>
            <a:ext cx="1759715" cy="175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441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30000">
        <p14:warp dir="in"/>
      </p:transition>
    </mc:Choice>
    <mc:Fallback xmlns="">
      <p:transition spd="slow" advClick="0" advTm="3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kus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296</TotalTime>
  <Words>446</Words>
  <Application>Microsoft Office PowerPoint</Application>
  <PresentationFormat>Szélesvásznú</PresentationFormat>
  <Paragraphs>50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Courier New</vt:lpstr>
      <vt:lpstr>Garamond</vt:lpstr>
      <vt:lpstr>Organikus</vt:lpstr>
      <vt:lpstr>A számítógép felépítése és részei</vt:lpstr>
      <vt:lpstr>Alapgép</vt:lpstr>
      <vt:lpstr>PowerPoint-bemutató</vt:lpstr>
      <vt:lpstr>Bemeneti perifériák</vt:lpstr>
      <vt:lpstr>PowerPoint-bemutató</vt:lpstr>
      <vt:lpstr>PowerPoint-bemutató</vt:lpstr>
      <vt:lpstr>Kimeneti perifériák</vt:lpstr>
      <vt:lpstr>PowerPoint-bemutató</vt:lpstr>
      <vt:lpstr>Hálózati eszközök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számítógép felépítése és részei</dc:title>
  <dc:creator>Molnár Károly</dc:creator>
  <cp:lastModifiedBy>Molnár Károly</cp:lastModifiedBy>
  <cp:revision>89</cp:revision>
  <dcterms:created xsi:type="dcterms:W3CDTF">2021-09-06T06:18:46Z</dcterms:created>
  <dcterms:modified xsi:type="dcterms:W3CDTF">2021-09-27T05:42:29Z</dcterms:modified>
</cp:coreProperties>
</file>